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44" r:id="rId2"/>
    <p:sldId id="645" r:id="rId3"/>
    <p:sldId id="646" r:id="rId4"/>
    <p:sldId id="643" r:id="rId5"/>
    <p:sldId id="647" r:id="rId6"/>
    <p:sldId id="648" r:id="rId7"/>
    <p:sldId id="649" r:id="rId8"/>
    <p:sldId id="651" r:id="rId9"/>
    <p:sldId id="650" r:id="rId10"/>
    <p:sldId id="652" r:id="rId11"/>
    <p:sldId id="65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80"/>
    <a:srgbClr val="000066"/>
    <a:srgbClr val="0033CC"/>
    <a:srgbClr val="3399FF"/>
    <a:srgbClr val="FFFF99"/>
    <a:srgbClr val="990000"/>
    <a:srgbClr val="00FF00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2" autoAdjust="0"/>
    <p:restoredTop sz="89049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326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40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6398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805FCB9-9CEF-4C66-BCD3-72F5B5E7AD37}" type="datetime2">
              <a:rPr lang="en-US"/>
              <a:pPr/>
              <a:t>Wednesday, May 07, 2014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AB9913D-7914-415E-B488-6E09186DA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6849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Student presentation/poster judge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Attending</a:t>
            </a:r>
            <a:r>
              <a:rPr lang="en-US" baseline="0" dirty="0" smtClean="0"/>
              <a:t> interdisciplinary session on art and science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Explain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ReVAMP</a:t>
            </a:r>
            <a:r>
              <a:rPr lang="en-US" baseline="0" dirty="0" smtClean="0"/>
              <a:t>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Alternate title: “What happened to the promise of NASA’s Earth Observing System?: are we fully utilizing remote sensing products for climate science?”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Your</a:t>
            </a:r>
            <a:r>
              <a:rPr lang="en-US" baseline="0" dirty="0" smtClean="0"/>
              <a:t> not the director of USGS and Paul’s not the director of DEVELOP?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will be an</a:t>
            </a:r>
            <a:r>
              <a:rPr lang="en-US" baseline="0" dirty="0" smtClean="0"/>
              <a:t> oral session (Wed morning G31l and poster session G33E.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45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16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052CC-4113-4A42-9058-179D7F720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74F216-6F8B-4E61-9CF9-63F88764D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46DFC-7034-406A-B645-22B82734D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096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AA6C6C1F-8CC9-4A17-A698-1446E5BCE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48600" y="6096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5B40AF21-AD46-4011-9BF6-E099BFC9E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096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07960098-705A-4271-9FCF-7CCCA1317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B26000-4264-4260-8E06-5DBD8B18D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1FC0A5-31BB-412C-B82E-CAA3E016F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607A08-1BE2-4FDA-AC77-D97261A36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0E518-207B-4F17-95C8-EAE30183F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623AD-994F-4FF0-8EDB-B88BAE65A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BD85E-EDEA-474F-BF0D-DEF18F48F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57D8E1-1652-4617-869B-140C883E0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20AC6A5-91B2-4C77-B8AF-AE0E0ACFC4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33400" y="1600200"/>
            <a:ext cx="8001000" cy="0"/>
          </a:xfrm>
          <a:prstGeom prst="line">
            <a:avLst/>
          </a:prstGeom>
          <a:noFill/>
          <a:ln w="38100" cmpd="thickThin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429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4572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28700" indent="-2857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 CSC logo smal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0" y="76201"/>
            <a:ext cx="5486400" cy="3188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276600"/>
            <a:ext cx="8839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The USGS Resource for Advanced Modeling: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Developing an operational capacity</a:t>
            </a:r>
          </a:p>
          <a:p>
            <a:pPr algn="ctr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USGS (Morisette, PI)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Montana State University (Hansen, PI)</a:t>
            </a:r>
          </a:p>
          <a:p>
            <a:pPr algn="ctr"/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NASA Biodiversity Team meeting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458200" y="64770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23623AD-994F-4FF0-8EDB-B88BAE65AB37}" type="slidenum">
              <a:rPr lang="en-US" sz="1600" b="0" smtClean="0">
                <a:latin typeface="+mn-lt"/>
              </a:rPr>
              <a:pPr algn="r"/>
              <a:t>1</a:t>
            </a:fld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3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28600" y="1371600"/>
            <a:ext cx="85344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28600"/>
            <a:ext cx="7162800" cy="533400"/>
          </a:xfrm>
        </p:spPr>
        <p:txBody>
          <a:bodyPr/>
          <a:lstStyle/>
          <a:p>
            <a:pPr algn="l"/>
            <a:r>
              <a:rPr lang="en-US" sz="2000" dirty="0" smtClean="0"/>
              <a:t>Lessons Learned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4958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dirty="0"/>
              <a:t>Build on existing data analysis tools and software </a:t>
            </a:r>
            <a:r>
              <a:rPr lang="en-US" sz="2400" b="1" dirty="0" smtClean="0"/>
              <a:t>frameworks.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34624"/>
            <a:ext cx="3187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800080"/>
                </a:solidFill>
                <a:latin typeface="+mj-lt"/>
              </a:rPr>
              <a:t>VisTrails</a:t>
            </a:r>
            <a:r>
              <a:rPr lang="en-US" sz="3200" dirty="0">
                <a:solidFill>
                  <a:srgbClr val="800080"/>
                </a:solidFill>
                <a:latin typeface="+mj-lt"/>
              </a:rPr>
              <a:t> SAHM</a:t>
            </a:r>
          </a:p>
        </p:txBody>
      </p:sp>
      <p:pic>
        <p:nvPicPr>
          <p:cNvPr id="7" name="Picture 3" descr="TOPS_component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8652" y="4191000"/>
            <a:ext cx="285554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46482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  <a:latin typeface="+mj-lt"/>
              </a:rPr>
              <a:t>NASA  TOPS</a:t>
            </a:r>
            <a:endParaRPr lang="en-US" sz="3200" dirty="0">
              <a:solidFill>
                <a:srgbClr val="80008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2743200" cy="19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55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495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USGS Resource for Advanced Modeling (RAM) has been greatly enhanced by support from the NASA Biodiversity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RAM has moved into an operational capacity, serving primarily the Department of Interior and a key component in the North Central Climate Science Center’s science delivery strategy.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Machine Services will provide a new and exciting tool for high-speed habitat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981200" y="4267200"/>
            <a:ext cx="2286000" cy="2358190"/>
            <a:chOff x="3212433" y="1981200"/>
            <a:chExt cx="4559967" cy="4796590"/>
          </a:xfrm>
        </p:grpSpPr>
        <p:pic>
          <p:nvPicPr>
            <p:cNvPr id="3" name="Picture 2" descr="DEVELOP Global Nodes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3810000" y="4876800"/>
              <a:ext cx="3962400" cy="1900990"/>
            </a:xfrm>
            <a:prstGeom prst="rect">
              <a:avLst/>
            </a:prstGeom>
          </p:spPr>
        </p:pic>
        <p:pic>
          <p:nvPicPr>
            <p:cNvPr id="4" name="Content Placeholder 3" descr="2012 Spring Location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212433" y="1981200"/>
              <a:ext cx="4483767" cy="2931486"/>
            </a:xfrm>
            <a:prstGeom prst="rect">
              <a:avLst/>
            </a:prstGeom>
            <a:noFill/>
          </p:spPr>
        </p:pic>
      </p:grpSp>
      <p:pic>
        <p:nvPicPr>
          <p:cNvPr id="6" name="Picture 5" descr="NC CSC logo smal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4000" y="1189720"/>
            <a:ext cx="3657600" cy="2125938"/>
          </a:xfrm>
          <a:prstGeom prst="rect">
            <a:avLst/>
          </a:prstGeom>
        </p:spPr>
      </p:pic>
      <p:pic>
        <p:nvPicPr>
          <p:cNvPr id="8" name="Picture 7" descr="University partners.tiff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62"/>
          <a:stretch/>
        </p:blipFill>
        <p:spPr>
          <a:xfrm>
            <a:off x="4419600" y="3050032"/>
            <a:ext cx="4378904" cy="342696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1981200" y="4876800"/>
            <a:ext cx="8382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SU NREL logo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5600" y="1843400"/>
            <a:ext cx="1203016" cy="1219200"/>
          </a:xfrm>
          <a:prstGeom prst="rect">
            <a:avLst/>
          </a:prstGeom>
        </p:spPr>
      </p:pic>
      <p:pic>
        <p:nvPicPr>
          <p:cNvPr id="13" name="Picture 12" descr="NYU Poly logo.jpe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843400"/>
            <a:ext cx="1981200" cy="653644"/>
          </a:xfrm>
          <a:prstGeom prst="rect">
            <a:avLst/>
          </a:prstGeom>
        </p:spPr>
      </p:pic>
      <p:pic>
        <p:nvPicPr>
          <p:cNvPr id="15" name="Picture 14" descr="usgs-logo-color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1081400"/>
            <a:ext cx="1295400" cy="477756"/>
          </a:xfrm>
          <a:prstGeom prst="rect">
            <a:avLst/>
          </a:prstGeom>
        </p:spPr>
      </p:pic>
      <p:pic>
        <p:nvPicPr>
          <p:cNvPr id="16" name="Picture 15" descr="CSU ram logo.jpe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3600" y="852800"/>
            <a:ext cx="838200" cy="841942"/>
          </a:xfrm>
          <a:prstGeom prst="rect">
            <a:avLst/>
          </a:prstGeom>
        </p:spPr>
      </p:pic>
      <p:pic>
        <p:nvPicPr>
          <p:cNvPr id="17" name="Picture 16" descr="ames logo.jpe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7800" y="2628672"/>
            <a:ext cx="1371600" cy="9527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9521" y="381000"/>
            <a:ext cx="1287679" cy="96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USGS-CSU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R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esource for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A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dvanced </a:t>
            </a:r>
            <a:b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</a:b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M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odeling</a:t>
            </a:r>
            <a:endParaRPr lang="en-US" sz="1600" b="1" i="1" dirty="0">
              <a:solidFill>
                <a:srgbClr val="2A5E2E"/>
              </a:solidFill>
              <a:latin typeface="Arial Narrow"/>
              <a:cs typeface="Arial Narrow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228600"/>
            <a:ext cx="7934797" cy="5300723"/>
            <a:chOff x="304800" y="228600"/>
            <a:chExt cx="7934797" cy="5300723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228600"/>
              <a:ext cx="2237587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Catherine </a:t>
              </a:r>
              <a:r>
                <a:rPr lang="en-US" sz="1800" b="0" dirty="0" err="1" smtClean="0">
                  <a:latin typeface="+mn-lt"/>
                </a:rPr>
                <a:t>Jarnevich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Tracy Holcombe</a:t>
              </a:r>
            </a:p>
            <a:p>
              <a:r>
                <a:rPr lang="en-US" sz="1800" b="0" dirty="0" smtClean="0">
                  <a:latin typeface="+mn-lt"/>
                </a:rPr>
                <a:t>Colin Talbert</a:t>
              </a:r>
            </a:p>
            <a:p>
              <a:r>
                <a:rPr lang="en-US" sz="1800" b="0" dirty="0" smtClean="0">
                  <a:latin typeface="+mn-lt"/>
                </a:rPr>
                <a:t>Marian Talbert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2057400"/>
              <a:ext cx="1673017" cy="14773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Sunil Kumar</a:t>
              </a:r>
            </a:p>
            <a:p>
              <a:r>
                <a:rPr lang="en-US" sz="1800" b="0" dirty="0" smtClean="0">
                  <a:latin typeface="+mn-lt"/>
                </a:rPr>
                <a:t>Cam Aldridge</a:t>
              </a:r>
            </a:p>
            <a:p>
              <a:r>
                <a:rPr lang="en-US" sz="1800" b="0" dirty="0" smtClean="0">
                  <a:latin typeface="+mn-lt"/>
                </a:rPr>
                <a:t>Tom </a:t>
              </a:r>
              <a:r>
                <a:rPr lang="en-US" sz="1800" b="0" dirty="0" err="1" smtClean="0">
                  <a:latin typeface="+mn-lt"/>
                </a:rPr>
                <a:t>Stohlgren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Dennis </a:t>
              </a:r>
              <a:r>
                <a:rPr lang="en-US" sz="1800" b="0" dirty="0" err="1" smtClean="0">
                  <a:latin typeface="+mn-lt"/>
                </a:rPr>
                <a:t>Ojima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Tom </a:t>
              </a:r>
              <a:r>
                <a:rPr lang="en-US" sz="1800" b="0" dirty="0" err="1" smtClean="0">
                  <a:latin typeface="+mn-lt"/>
                </a:rPr>
                <a:t>Hilinski</a:t>
              </a:r>
              <a:endParaRPr lang="en-US" sz="1800" b="0" dirty="0" smtClean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2209800"/>
              <a:ext cx="1531902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David Koop</a:t>
              </a:r>
            </a:p>
            <a:p>
              <a:r>
                <a:rPr lang="en-US" sz="1800" b="0" dirty="0" smtClean="0">
                  <a:latin typeface="+mn-lt"/>
                </a:rPr>
                <a:t>Claudio Silva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000" y="3011269"/>
              <a:ext cx="1659942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latin typeface="+mn-lt"/>
                </a:rPr>
                <a:t>Petr</a:t>
              </a:r>
              <a:r>
                <a:rPr lang="en-US" sz="1800" b="0" dirty="0" smtClean="0">
                  <a:latin typeface="+mn-lt"/>
                </a:rPr>
                <a:t> </a:t>
              </a:r>
              <a:r>
                <a:rPr lang="en-US" sz="1800" b="0" dirty="0" err="1" smtClean="0">
                  <a:latin typeface="+mn-lt"/>
                </a:rPr>
                <a:t>Votava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Rama </a:t>
              </a:r>
              <a:r>
                <a:rPr lang="en-US" sz="1800" b="0" dirty="0" err="1" smtClean="0">
                  <a:latin typeface="+mn-lt"/>
                </a:rPr>
                <a:t>Nemani</a:t>
              </a:r>
              <a:endParaRPr lang="en-US" sz="1800" b="0" dirty="0" smtClean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4267200"/>
              <a:ext cx="1697362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Paul Evangelista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667000"/>
              <a:ext cx="1762597" cy="286232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Denis </a:t>
              </a:r>
              <a:r>
                <a:rPr lang="en-US" sz="1800" b="0" dirty="0" err="1" smtClean="0">
                  <a:latin typeface="+mn-lt"/>
                </a:rPr>
                <a:t>Ojima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Andy Hansen</a:t>
              </a:r>
            </a:p>
            <a:p>
              <a:r>
                <a:rPr lang="en-US" sz="1800" b="0" dirty="0" smtClean="0">
                  <a:latin typeface="+mn-lt"/>
                </a:rPr>
                <a:t>Joe </a:t>
              </a:r>
              <a:r>
                <a:rPr lang="en-US" sz="1800" b="0" dirty="0" err="1" smtClean="0">
                  <a:latin typeface="+mn-lt"/>
                </a:rPr>
                <a:t>Barsugli</a:t>
              </a:r>
              <a:endParaRPr lang="en-US" sz="1800" b="0" dirty="0" smtClean="0">
                <a:latin typeface="+mn-lt"/>
              </a:endParaRPr>
            </a:p>
            <a:p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David Blodgett</a:t>
              </a:r>
              <a:endParaRPr lang="en-US" sz="1800" b="0" dirty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Emily Fort</a:t>
              </a:r>
            </a:p>
            <a:p>
              <a:r>
                <a:rPr lang="en-US" sz="1800" b="0" dirty="0" smtClean="0">
                  <a:latin typeface="+mn-lt"/>
                </a:rPr>
                <a:t>Robin O’Malley</a:t>
              </a:r>
            </a:p>
            <a:p>
              <a:r>
                <a:rPr lang="en-US" sz="1800" b="0" dirty="0" smtClean="0">
                  <a:latin typeface="+mn-lt"/>
                </a:rPr>
                <a:t>Shawn Carter</a:t>
              </a:r>
            </a:p>
            <a:p>
              <a:r>
                <a:rPr lang="en-US" sz="1800" b="0" dirty="0" smtClean="0">
                  <a:latin typeface="+mn-lt"/>
                </a:rPr>
                <a:t>Doug Beard</a:t>
              </a:r>
            </a:p>
            <a:p>
              <a:endParaRPr lang="en-US" sz="1800" b="0" dirty="0" smtClean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9227" y="0"/>
            <a:ext cx="3257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USGS team</a:t>
            </a:r>
            <a:endParaRPr lang="en-US" sz="4400" b="1" dirty="0">
              <a:latin typeface="+mj-lt"/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8382000" y="64770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23623AD-994F-4FF0-8EDB-B88BAE65AB37}" type="slidenum">
              <a:rPr lang="en-US" sz="1600" b="0" smtClean="0">
                <a:latin typeface="+mn-lt"/>
              </a:rPr>
              <a:pPr algn="r"/>
              <a:t>2</a:t>
            </a:fld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04800" y="1371600"/>
            <a:ext cx="8382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62580"/>
            <a:ext cx="1920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MSU team</a:t>
            </a:r>
            <a:endParaRPr lang="en-US" sz="2800" b="1" dirty="0"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74925" y="4881563"/>
            <a:ext cx="434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NASA Applied Sciences Program</a:t>
            </a:r>
          </a:p>
          <a:p>
            <a:pPr algn="ctr" eaLnBrk="1" hangingPunct="1"/>
            <a:r>
              <a:rPr lang="en-US" sz="1400" b="1"/>
              <a:t> (NNH10ZDA001N - BIOCLIM)</a:t>
            </a:r>
          </a:p>
          <a:p>
            <a:pPr algn="ctr" eaLnBrk="1" hangingPunct="1"/>
            <a:endParaRPr lang="en-US" sz="1400" b="1"/>
          </a:p>
          <a:p>
            <a:pPr algn="ctr" eaLnBrk="1" hangingPunct="1"/>
            <a:r>
              <a:rPr lang="en-US" sz="1400" b="1"/>
              <a:t>NPS I&amp;M Program</a:t>
            </a:r>
          </a:p>
        </p:txBody>
      </p:sp>
      <p:pic>
        <p:nvPicPr>
          <p:cNvPr id="5" name="Picture 6" descr="nas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11" t="2341"/>
          <a:stretch>
            <a:fillRect/>
          </a:stretch>
        </p:blipFill>
        <p:spPr bwMode="auto">
          <a:xfrm>
            <a:off x="7839075" y="4271963"/>
            <a:ext cx="1287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460px-US-NationalParkService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7050" y="4249738"/>
            <a:ext cx="962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07294" y="1752600"/>
            <a:ext cx="7010400" cy="20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400"/>
              </a:spcBef>
            </a:pPr>
            <a:r>
              <a:rPr lang="en-US" sz="1800" b="1" dirty="0"/>
              <a:t>Andy Hansen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595959"/>
                </a:solidFill>
              </a:rPr>
              <a:t>Montana State University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sz="1800" b="1" dirty="0"/>
              <a:t>Scott Goetz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Woods Hole Research Center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sz="1800" b="1" dirty="0"/>
              <a:t>Bill </a:t>
            </a:r>
            <a:r>
              <a:rPr lang="en-US" sz="1800" b="1" dirty="0" smtClean="0"/>
              <a:t>Monahan &amp; </a:t>
            </a:r>
            <a:r>
              <a:rPr lang="en-US" sz="1800" b="1" dirty="0"/>
              <a:t>John Gross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595959"/>
                </a:solidFill>
              </a:rPr>
              <a:t>NPS I&amp;M Program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sz="1800" b="1" dirty="0"/>
              <a:t>Forrest Melton </a:t>
            </a:r>
            <a:r>
              <a:rPr lang="en-US" sz="1800" dirty="0"/>
              <a:t>&amp;</a:t>
            </a:r>
            <a:r>
              <a:rPr lang="en-US" sz="1800" b="1" dirty="0" smtClean="0"/>
              <a:t> </a:t>
            </a:r>
            <a:r>
              <a:rPr lang="en-US" sz="1800" b="1" dirty="0"/>
              <a:t>Rama </a:t>
            </a:r>
            <a:r>
              <a:rPr lang="en-US" sz="1800" b="1" dirty="0" err="1"/>
              <a:t>Nemani</a:t>
            </a:r>
            <a:r>
              <a:rPr lang="en-US" sz="1600" b="1" dirty="0">
                <a:solidFill>
                  <a:srgbClr val="595959"/>
                </a:solidFill>
              </a:rPr>
              <a:t>, CSU Monterey Bay / NASA Ames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sz="1800" b="1" dirty="0"/>
              <a:t>Tom </a:t>
            </a:r>
            <a:r>
              <a:rPr lang="en-US" sz="1800" b="1" dirty="0" err="1"/>
              <a:t>Olliff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595959"/>
                </a:solidFill>
              </a:rPr>
              <a:t>NPS and Great Northern LCC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sz="1800" b="1" dirty="0"/>
              <a:t>Dave Theobald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595959"/>
                </a:solidFill>
              </a:rPr>
              <a:t>Colorado State University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8200" y="769203"/>
            <a:ext cx="7748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C00000"/>
                </a:solidFill>
              </a:rPr>
              <a:t>Using NASA Resources to Inform Climate and Land Use </a:t>
            </a:r>
            <a:r>
              <a:rPr lang="en-US" b="1" dirty="0" smtClean="0">
                <a:solidFill>
                  <a:srgbClr val="C00000"/>
                </a:solidFill>
              </a:rPr>
              <a:t>Adaptation 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400" y="6037263"/>
            <a:ext cx="48196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5300" y="5181600"/>
            <a:ext cx="2095500" cy="695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00" y="4343400"/>
            <a:ext cx="25638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8458200" y="65532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23623AD-994F-4FF0-8EDB-B88BAE65AB37}" type="slidenum">
              <a:rPr lang="en-US" sz="1200" b="0" smtClean="0">
                <a:latin typeface="+mn-lt"/>
              </a:rPr>
              <a:pPr/>
              <a:t>3</a:t>
            </a:fld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934200" cy="990600"/>
          </a:xfrm>
        </p:spPr>
        <p:txBody>
          <a:bodyPr/>
          <a:lstStyle/>
          <a:p>
            <a:r>
              <a:rPr lang="en-US" sz="2800" dirty="0"/>
              <a:t>VisTrails SAHM: visualization and </a:t>
            </a:r>
            <a:r>
              <a:rPr lang="en-US" sz="2800" dirty="0" smtClean="0"/>
              <a:t>workflow </a:t>
            </a:r>
            <a:r>
              <a:rPr lang="en-US" sz="2800" dirty="0"/>
              <a:t>management for</a:t>
            </a:r>
            <a:br>
              <a:rPr lang="en-US" sz="2800" dirty="0"/>
            </a:br>
            <a:r>
              <a:rPr lang="en-US" sz="2800" dirty="0"/>
              <a:t>species habitat modeling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553200"/>
            <a:ext cx="685800" cy="304800"/>
          </a:xfrm>
        </p:spPr>
        <p:txBody>
          <a:bodyPr/>
          <a:lstStyle/>
          <a:p>
            <a:fld id="{B23623AD-994F-4FF0-8EDB-B88BAE65AB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1" y="621501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en-US" sz="1400" b="0" i="1" dirty="0">
                <a:latin typeface="+mj-lt"/>
                <a:ea typeface="Times New Roman" pitchFamily="18" charset="0"/>
              </a:rPr>
              <a:t>Morisette et al., 2013. VisTrails SAHM: visualization and workflow management for species habitat modeling. </a:t>
            </a:r>
            <a:r>
              <a:rPr lang="en-US" sz="1400" b="0" i="1" dirty="0" err="1">
                <a:latin typeface="+mj-lt"/>
                <a:ea typeface="Times New Roman" pitchFamily="18" charset="0"/>
              </a:rPr>
              <a:t>Ecography</a:t>
            </a:r>
            <a:r>
              <a:rPr lang="en-US" sz="1400" b="0" i="1" dirty="0">
                <a:latin typeface="+mj-lt"/>
                <a:ea typeface="Times New Roman" pitchFamily="18" charset="0"/>
              </a:rPr>
              <a:t> 36: 129–135. </a:t>
            </a:r>
            <a:r>
              <a:rPr lang="en-US" sz="1400" b="0" i="1" dirty="0" err="1">
                <a:latin typeface="+mj-lt"/>
                <a:ea typeface="Times New Roman" pitchFamily="18" charset="0"/>
              </a:rPr>
              <a:t>doi</a:t>
            </a:r>
            <a:r>
              <a:rPr lang="en-US" sz="1400" b="0" i="1" dirty="0">
                <a:latin typeface="+mj-lt"/>
                <a:ea typeface="Times New Roman" pitchFamily="18" charset="0"/>
              </a:rPr>
              <a:t>: 10.1111/j.1600-0587.2012.07815.x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1696283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j-lt"/>
              </a:rPr>
              <a:t>Initial paper to introduce the “Software for Assisted Habitat Modeling (SAHM).</a:t>
            </a:r>
          </a:p>
          <a:p>
            <a:endParaRPr lang="en-US" sz="1800" b="0" dirty="0">
              <a:latin typeface="+mj-lt"/>
            </a:endParaRPr>
          </a:p>
          <a:p>
            <a:r>
              <a:rPr lang="en-US" sz="1800" b="0" dirty="0" smtClean="0">
                <a:latin typeface="+mj-lt"/>
              </a:rPr>
              <a:t>Specific modules in SAHM to incorporate MODIS products.</a:t>
            </a:r>
          </a:p>
          <a:p>
            <a:endParaRPr lang="en-US" sz="1800" b="0" dirty="0">
              <a:latin typeface="+mj-lt"/>
            </a:endParaRPr>
          </a:p>
          <a:p>
            <a:r>
              <a:rPr lang="en-US" sz="1800" b="0" dirty="0" smtClean="0">
                <a:latin typeface="+mj-lt"/>
              </a:rPr>
              <a:t>Open access: </a:t>
            </a:r>
            <a:br>
              <a:rPr lang="en-US" sz="1800" b="0" dirty="0" smtClean="0">
                <a:latin typeface="+mj-lt"/>
              </a:rPr>
            </a:br>
            <a:r>
              <a:rPr lang="en-US" sz="1800" b="0" dirty="0" smtClean="0">
                <a:latin typeface="+mj-lt"/>
              </a:rPr>
              <a:t>Full </a:t>
            </a:r>
            <a:r>
              <a:rPr lang="en-US" sz="1800" b="0" dirty="0">
                <a:latin typeface="+mj-lt"/>
              </a:rPr>
              <a:t>details of the </a:t>
            </a:r>
            <a:r>
              <a:rPr lang="en-US" sz="1800" b="0" dirty="0" err="1">
                <a:latin typeface="+mj-lt"/>
              </a:rPr>
              <a:t>VisTrails:SAHM</a:t>
            </a:r>
            <a:r>
              <a:rPr lang="en-US" sz="1800" b="0" dirty="0">
                <a:latin typeface="+mj-lt"/>
              </a:rPr>
              <a:t> package </a:t>
            </a:r>
            <a:r>
              <a:rPr lang="en-US" sz="1800" b="0" dirty="0" smtClean="0">
                <a:latin typeface="+mj-lt"/>
              </a:rPr>
              <a:t>and tutorial are given at</a:t>
            </a:r>
          </a:p>
          <a:p>
            <a:r>
              <a:rPr lang="en-US" sz="1800" b="0" dirty="0" smtClean="0">
                <a:latin typeface="+mj-lt"/>
              </a:rPr>
              <a:t>https</a:t>
            </a:r>
            <a:r>
              <a:rPr lang="en-US" sz="1800" b="0" dirty="0">
                <a:latin typeface="+mj-lt"/>
              </a:rPr>
              <a:t>://</a:t>
            </a:r>
            <a:r>
              <a:rPr lang="en-US" sz="1800" b="0" dirty="0" err="1">
                <a:latin typeface="+mj-lt"/>
              </a:rPr>
              <a:t>my.usgs.gov</a:t>
            </a:r>
            <a:r>
              <a:rPr lang="en-US" sz="1800" b="0" dirty="0">
                <a:latin typeface="+mj-lt"/>
              </a:rPr>
              <a:t>/catalog/RAM/SAHM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52400"/>
            <a:ext cx="2035664" cy="1143000"/>
            <a:chOff x="76200" y="152400"/>
            <a:chExt cx="2035664" cy="1143000"/>
          </a:xfrm>
        </p:grpSpPr>
        <p:pic>
          <p:nvPicPr>
            <p:cNvPr id="4" name="Picture 3" descr="CSC-finalLogo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6200" y="152400"/>
              <a:ext cx="2035664" cy="914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0740" y="895290"/>
              <a:ext cx="1916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aramond"/>
                  <a:cs typeface="Garamond"/>
                </a:rPr>
                <a:t>Research product</a:t>
              </a:r>
              <a:endPara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200400" cy="231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pture romo cheatgrass 100m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3886200"/>
            <a:ext cx="4191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819400" y="4343400"/>
            <a:ext cx="62484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1676400"/>
            <a:ext cx="54864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934200" cy="990600"/>
          </a:xfrm>
        </p:spPr>
        <p:txBody>
          <a:bodyPr/>
          <a:lstStyle/>
          <a:p>
            <a:r>
              <a:rPr lang="en-US" sz="2800" dirty="0"/>
              <a:t>Data Management Challenges in Species Distribution Modeling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685800" cy="304800"/>
          </a:xfrm>
        </p:spPr>
        <p:txBody>
          <a:bodyPr/>
          <a:lstStyle/>
          <a:p>
            <a:fld id="{B23623AD-994F-4FF0-8EDB-B88BAE65AB3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1" y="642711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en-US" sz="1100" b="0" i="1" dirty="0">
                <a:latin typeface="+mj-lt"/>
                <a:ea typeface="Times New Roman" pitchFamily="18" charset="0"/>
              </a:rPr>
              <a:t>Talbert, C., M. Talbert, J. Morisette, D. Koop. 2013. Data Management Challenges in Species Distribution Modeling. IEEE Data Eng. Bull. 36(4)31-40, http://</a:t>
            </a:r>
            <a:r>
              <a:rPr lang="en-US" sz="1100" b="0" i="1" dirty="0" err="1">
                <a:latin typeface="+mj-lt"/>
                <a:ea typeface="Times New Roman" pitchFamily="18" charset="0"/>
              </a:rPr>
              <a:t>sites.computer.org</a:t>
            </a:r>
            <a:r>
              <a:rPr lang="en-US" sz="1100" b="0" i="1" dirty="0">
                <a:latin typeface="+mj-lt"/>
                <a:ea typeface="Times New Roman" pitchFamily="18" charset="0"/>
              </a:rPr>
              <a:t>/</a:t>
            </a:r>
            <a:r>
              <a:rPr lang="en-US" sz="1100" b="0" i="1" dirty="0" err="1">
                <a:latin typeface="+mj-lt"/>
                <a:ea typeface="Times New Roman" pitchFamily="18" charset="0"/>
              </a:rPr>
              <a:t>debull</a:t>
            </a:r>
            <a:r>
              <a:rPr lang="en-US" sz="1100" b="0" i="1" dirty="0">
                <a:latin typeface="+mj-lt"/>
                <a:ea typeface="Times New Roman" pitchFamily="18" charset="0"/>
              </a:rPr>
              <a:t>/A13dec/p31.pdf.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1696282"/>
            <a:ext cx="3200400" cy="150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j-lt"/>
              </a:rPr>
              <a:t>Describing </a:t>
            </a:r>
            <a:r>
              <a:rPr lang="en-US" sz="1800" b="0" dirty="0">
                <a:latin typeface="+mj-lt"/>
              </a:rPr>
              <a:t>the computational challenges in </a:t>
            </a:r>
            <a:r>
              <a:rPr lang="en-US" sz="1800" b="0" dirty="0" smtClean="0">
                <a:latin typeface="+mj-lt"/>
              </a:rPr>
              <a:t>climate-data driven species </a:t>
            </a:r>
            <a:r>
              <a:rPr lang="en-US" sz="1800" b="0" dirty="0">
                <a:latin typeface="+mj-lt"/>
              </a:rPr>
              <a:t>distribution modeling and solutions using scientific workflow </a:t>
            </a:r>
            <a:r>
              <a:rPr lang="en-US" sz="1800" b="0" dirty="0" smtClean="0">
                <a:latin typeface="+mj-lt"/>
              </a:rPr>
              <a:t>systems. </a:t>
            </a:r>
            <a:endParaRPr lang="en-US" sz="1800" b="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52400"/>
            <a:ext cx="2035664" cy="1143000"/>
            <a:chOff x="76200" y="152400"/>
            <a:chExt cx="2035664" cy="1143000"/>
          </a:xfrm>
        </p:grpSpPr>
        <p:pic>
          <p:nvPicPr>
            <p:cNvPr id="4" name="Picture 3" descr="CSC-finalLogo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6200" y="152400"/>
              <a:ext cx="2035664" cy="914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0740" y="895290"/>
              <a:ext cx="1916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aramond"/>
                  <a:cs typeface="Garamond"/>
                </a:rPr>
                <a:t>Research product</a:t>
              </a:r>
              <a:endPara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69" b="405"/>
          <a:stretch/>
        </p:blipFill>
        <p:spPr>
          <a:xfrm>
            <a:off x="152400" y="1774002"/>
            <a:ext cx="5334000" cy="1971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419600"/>
            <a:ext cx="5410200" cy="1636647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05000" y="3830851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en-US" sz="1400" b="0" i="1" dirty="0" smtClean="0">
                <a:latin typeface="+mj-lt"/>
                <a:ea typeface="Times New Roman" pitchFamily="18" charset="0"/>
              </a:rPr>
              <a:t>Where we are.</a:t>
            </a:r>
          </a:p>
          <a:p>
            <a:pPr lvl="0">
              <a:tabLst>
                <a:tab pos="228600" algn="l"/>
              </a:tabLst>
            </a:pPr>
            <a:endParaRPr lang="en-US" sz="1400" b="0" i="1" dirty="0" smtClean="0">
              <a:latin typeface="+mj-lt"/>
              <a:ea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886200" y="4495800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en-US" sz="1400" b="0" i="1" dirty="0" smtClean="0">
                <a:latin typeface="+mj-lt"/>
                <a:ea typeface="Times New Roman" pitchFamily="18" charset="0"/>
              </a:rPr>
              <a:t>Where we’re going.</a:t>
            </a:r>
          </a:p>
        </p:txBody>
      </p:sp>
    </p:spTree>
    <p:extLst>
      <p:ext uri="{BB962C8B-B14F-4D97-AF65-F5344CB8AC3E}">
        <p14:creationId xmlns:p14="http://schemas.microsoft.com/office/powerpoint/2010/main" xmlns="" val="757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Operational Capacity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495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VisTrails:SAHM</a:t>
            </a:r>
            <a:r>
              <a:rPr lang="en-US" dirty="0" smtClean="0"/>
              <a:t> training every six months </a:t>
            </a:r>
            <a:r>
              <a:rPr lang="en-US" sz="1600" dirty="0" smtClean="0"/>
              <a:t>(next training, fall 2014)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VisTrails:SAHM</a:t>
            </a:r>
            <a:r>
              <a:rPr lang="en-US" dirty="0" smtClean="0"/>
              <a:t> being used for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MSU and Greater Yellowstone Coordinating Committee work on White Bark Pine Habitat under climate change.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MSU modeling of 8 tree species in the Greater Yellowstone Area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Colorado Natural Heritage Program’s work with Colorado’s State Wildlife Action Plan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CSU/USGS work on migratory bird habitat models in the Plains and Prairie Pothole region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CSU work on Fruit Fly habitat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Others not directly working with our group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VisTrails</a:t>
            </a:r>
            <a:r>
              <a:rPr lang="en-US" dirty="0" smtClean="0"/>
              <a:t> will be used for operationalizing “Climate Primer” graphics and climate summaries.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Exploring machine services data access to USGS’s </a:t>
            </a:r>
            <a:r>
              <a:rPr lang="en-US" dirty="0" err="1" smtClean="0"/>
              <a:t>GeoDataPortal</a:t>
            </a:r>
            <a:r>
              <a:rPr lang="en-US" dirty="0" smtClean="0"/>
              <a:t> (climate) and NASA’s LP DAAC (satellite products)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6200" y="152400"/>
            <a:ext cx="2035664" cy="1143000"/>
            <a:chOff x="76200" y="152400"/>
            <a:chExt cx="2035664" cy="1143000"/>
          </a:xfrm>
        </p:grpSpPr>
        <p:pic>
          <p:nvPicPr>
            <p:cNvPr id="4" name="Picture 3" descr="CSC-finalLogo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6200" y="152400"/>
              <a:ext cx="2035664" cy="914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0740" y="895290"/>
              <a:ext cx="1916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aramond"/>
                  <a:cs typeface="Garamond"/>
                </a:rPr>
                <a:t>Research product</a:t>
              </a:r>
              <a:endPara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685800" cy="304800"/>
          </a:xfrm>
        </p:spPr>
        <p:txBody>
          <a:bodyPr/>
          <a:lstStyle/>
          <a:p>
            <a:fld id="{B23623AD-994F-4FF0-8EDB-B88BAE65AB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7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6096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68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 smtClean="0"/>
              <a:t>Allocate time to develop a genuine </a:t>
            </a:r>
            <a:r>
              <a:rPr lang="en-US" b="1" dirty="0"/>
              <a:t>s</a:t>
            </a:r>
            <a:r>
              <a:rPr lang="en-US" b="1" dirty="0" smtClean="0"/>
              <a:t>cience-management partnership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727502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en-US" sz="1400" b="0" i="1" dirty="0" smtClean="0">
                <a:latin typeface="+mj-lt"/>
                <a:ea typeface="Times New Roman" pitchFamily="18" charset="0"/>
              </a:rPr>
              <a:t>From</a:t>
            </a:r>
            <a:r>
              <a:rPr lang="en-US" sz="1600" b="0" i="1" dirty="0" smtClean="0">
                <a:latin typeface="+mj-lt"/>
                <a:ea typeface="Times New Roman" pitchFamily="18" charset="0"/>
              </a:rPr>
              <a:t> Gross, Hansen, Goetz, Theobald, Melton, </a:t>
            </a:r>
            <a:r>
              <a:rPr lang="en-US" sz="1600" b="0" i="1" dirty="0" err="1" smtClean="0">
                <a:latin typeface="+mj-lt"/>
                <a:ea typeface="Times New Roman" pitchFamily="18" charset="0"/>
              </a:rPr>
              <a:t>Piekielek</a:t>
            </a:r>
            <a:r>
              <a:rPr lang="en-US" sz="1600" b="0" i="1" dirty="0" smtClean="0">
                <a:latin typeface="+mj-lt"/>
                <a:ea typeface="Times New Roman" pitchFamily="18" charset="0"/>
              </a:rPr>
              <a:t>, </a:t>
            </a:r>
            <a:r>
              <a:rPr lang="en-US" sz="1600" b="0" i="1" dirty="0" err="1" smtClean="0">
                <a:latin typeface="+mj-lt"/>
                <a:ea typeface="Times New Roman" pitchFamily="18" charset="0"/>
              </a:rPr>
              <a:t>Nemani</a:t>
            </a:r>
            <a:r>
              <a:rPr lang="en-US" sz="1600" b="0" i="1" dirty="0" smtClean="0">
                <a:latin typeface="+mj-lt"/>
                <a:ea typeface="Times New Roman" pitchFamily="18" charset="0"/>
              </a:rPr>
              <a:t>.  2012. </a:t>
            </a:r>
            <a:r>
              <a:rPr lang="en-US" sz="1600" b="0" i="1" dirty="0" smtClean="0">
                <a:latin typeface="+mj-lt"/>
              </a:rPr>
              <a:t>Remote </a:t>
            </a:r>
            <a:r>
              <a:rPr lang="en-US" sz="1600" b="0" i="1" dirty="0">
                <a:latin typeface="+mj-lt"/>
              </a:rPr>
              <a:t>sensing for inventory and monitoring of the U.S. National Parks.  Pages 29-</a:t>
            </a:r>
            <a:r>
              <a:rPr lang="en-US" sz="1600" b="0" i="1" dirty="0" smtClean="0">
                <a:latin typeface="+mj-lt"/>
              </a:rPr>
              <a:t>56 in: </a:t>
            </a:r>
            <a:r>
              <a:rPr lang="en-US" sz="1600" b="0" i="1" dirty="0">
                <a:latin typeface="+mj-lt"/>
              </a:rPr>
              <a:t>Remote Sensing of Protected Areas</a:t>
            </a:r>
            <a:endParaRPr lang="en-US" sz="1600" b="0" i="1" dirty="0">
              <a:latin typeface="+mj-lt"/>
              <a:ea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267200"/>
            <a:ext cx="6994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0" dirty="0">
                <a:latin typeface="+mn-lt"/>
              </a:rPr>
              <a:t>Communicate results in a management-relevant context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b="0" dirty="0">
              <a:latin typeface="+mn-lt"/>
            </a:endParaRPr>
          </a:p>
        </p:txBody>
      </p:sp>
      <p:pic>
        <p:nvPicPr>
          <p:cNvPr id="17" name="Picture 16" descr="PANO_20121113_1429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08" y="2946334"/>
            <a:ext cx="8969392" cy="29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81000" y="1371600"/>
            <a:ext cx="8534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62800" cy="457200"/>
          </a:xfrm>
        </p:spPr>
        <p:txBody>
          <a:bodyPr/>
          <a:lstStyle/>
          <a:p>
            <a:pPr algn="l"/>
            <a:r>
              <a:rPr lang="en-US" sz="2400" b="0" dirty="0" smtClean="0"/>
              <a:t>Lessons Learned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3886200" cy="1066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n-US" b="1" dirty="0"/>
              <a:t>Communicate results in a management-relevant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Screen Shot 2014-05-05 at 3.28.0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609600"/>
            <a:ext cx="4267200" cy="5540528"/>
          </a:xfrm>
          <a:prstGeom prst="rect">
            <a:avLst/>
          </a:prstGeom>
        </p:spPr>
      </p:pic>
      <p:pic>
        <p:nvPicPr>
          <p:cNvPr id="9" name="Picture 8" descr="Screen Shot 2014-05-05 at 3.29.5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752600"/>
            <a:ext cx="381878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5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52400" y="1219200"/>
            <a:ext cx="86106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1066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b="1" dirty="0"/>
              <a:t>Conform or embellish existing frameworks and </a:t>
            </a:r>
            <a:r>
              <a:rPr lang="en-US" b="1" dirty="0" smtClean="0"/>
              <a:t>processes</a:t>
            </a:r>
            <a:endParaRPr lang="en-US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b="1" dirty="0"/>
              <a:t>Plan for persistence and </a:t>
            </a:r>
            <a:r>
              <a:rPr lang="en-US" b="1" dirty="0" smtClean="0"/>
              <a:t>change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7162800" cy="457200"/>
          </a:xfrm>
        </p:spPr>
        <p:txBody>
          <a:bodyPr/>
          <a:lstStyle/>
          <a:p>
            <a:pPr algn="l"/>
            <a:r>
              <a:rPr lang="en-US" sz="2400" b="0" dirty="0" smtClean="0"/>
              <a:t>Lessons Learned</a:t>
            </a:r>
            <a:endParaRPr lang="en-US" sz="2400" b="0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8196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 descr="Screen Shot 2014-05-05 at 4.44.2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11" y="3267075"/>
            <a:ext cx="4366014" cy="28194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4" name="Picture 13" descr="Screen Shot 2014-05-05 at 4.48.54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7800" y="5181600"/>
            <a:ext cx="3814762" cy="27432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8458200" y="6553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23623AD-994F-4FF0-8EDB-B88BAE65AB3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087" y="1485900"/>
            <a:ext cx="3148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67076"/>
            <a:ext cx="3571875" cy="19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94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3333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9440</TotalTime>
  <Words>645</Words>
  <Application>Microsoft Office PowerPoint</Application>
  <PresentationFormat>On-screen Show (4:3)</PresentationFormat>
  <Paragraphs>114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VisTrails SAHM: visualization and workflow management for species habitat modeling</vt:lpstr>
      <vt:lpstr>Data Management Challenges in Species Distribution Modeling </vt:lpstr>
      <vt:lpstr>Operational Capacity</vt:lpstr>
      <vt:lpstr>Lessons learned</vt:lpstr>
      <vt:lpstr>Lessons Learned</vt:lpstr>
      <vt:lpstr>Lessons Learned</vt:lpstr>
      <vt:lpstr>Lessons Learned</vt:lpstr>
      <vt:lpstr>Conclusion</vt:lpstr>
    </vt:vector>
  </TitlesOfParts>
  <Company>NASA Goddard Space Flight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Environmental  Data Layers from NASA</dc:title>
  <dc:creator>Jeffrey Morisette</dc:creator>
  <cp:lastModifiedBy>Mary Floyd</cp:lastModifiedBy>
  <cp:revision>54</cp:revision>
  <cp:lastPrinted>2003-11-12T21:32:02Z</cp:lastPrinted>
  <dcterms:created xsi:type="dcterms:W3CDTF">2008-03-03T05:42:50Z</dcterms:created>
  <dcterms:modified xsi:type="dcterms:W3CDTF">2014-05-07T16:53:07Z</dcterms:modified>
</cp:coreProperties>
</file>